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D0"/>
    <a:srgbClr val="4B4B4B"/>
    <a:srgbClr val="EAEAE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59" d="100"/>
          <a:sy n="59" d="100"/>
        </p:scale>
        <p:origin x="228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cs typeface="Arial" charset="0"/>
              </a:defRPr>
            </a:lvl1pPr>
          </a:lstStyle>
          <a:p>
            <a:pPr>
              <a:defRPr/>
            </a:pPr>
            <a:fld id="{D6FE90B5-16EA-4F70-BFE8-1CFC9C7D2823}" type="datetimeFigureOut">
              <a:rPr lang="en-US"/>
              <a:pPr>
                <a:defRPr/>
              </a:pPr>
              <a:t>4/14/2015</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3A2B09D-C54F-4BD2-AFDC-24F9ACDA8E23}" type="slidenum">
              <a:rPr lang="en-US"/>
              <a:pPr/>
              <a:t>‹#›</a:t>
            </a:fld>
            <a:endParaRPr lang="en-US"/>
          </a:p>
        </p:txBody>
      </p:sp>
    </p:spTree>
    <p:extLst>
      <p:ext uri="{BB962C8B-B14F-4D97-AF65-F5344CB8AC3E}">
        <p14:creationId xmlns:p14="http://schemas.microsoft.com/office/powerpoint/2010/main" val="3073274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BD8143-1526-49AF-BCC1-C5A89A3AC54F}" type="slidenum">
              <a:rPr lang="en-US"/>
              <a:pPr eaLnBrk="1" hangingPunct="1"/>
              <a:t>1</a:t>
            </a:fld>
            <a:endParaRPr lang="en-US"/>
          </a:p>
        </p:txBody>
      </p:sp>
    </p:spTree>
    <p:extLst>
      <p:ext uri="{BB962C8B-B14F-4D97-AF65-F5344CB8AC3E}">
        <p14:creationId xmlns:p14="http://schemas.microsoft.com/office/powerpoint/2010/main" val="71368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88938" y="9323388"/>
            <a:ext cx="1812925" cy="534987"/>
          </a:xfrm>
          <a:prstGeom prst="rect">
            <a:avLst/>
          </a:prstGeom>
        </p:spPr>
        <p:txBody>
          <a:bodyPr/>
          <a:lstStyle>
            <a:lvl1pPr>
              <a:defRPr>
                <a:cs typeface="Arial" charset="0"/>
              </a:defRPr>
            </a:lvl1pPr>
          </a:lstStyle>
          <a:p>
            <a:pPr>
              <a:defRPr/>
            </a:pPr>
            <a:fld id="{7BBB6043-ACA1-4A44-97DF-60AA2B045721}" type="datetimeFigureOut">
              <a:rPr lang="en-US"/>
              <a:pPr>
                <a:defRPr/>
              </a:pPr>
              <a:t>4/14/2015</a:t>
            </a:fld>
            <a:endParaRPr lang="en-US"/>
          </a:p>
        </p:txBody>
      </p:sp>
      <p:sp>
        <p:nvSpPr>
          <p:cNvPr id="3" name="Footer Placeholder 4"/>
          <p:cNvSpPr>
            <a:spLocks noGrp="1"/>
          </p:cNvSpPr>
          <p:nvPr>
            <p:ph type="ftr" sz="quarter" idx="11"/>
          </p:nvPr>
        </p:nvSpPr>
        <p:spPr>
          <a:xfrm>
            <a:off x="2655888" y="9323388"/>
            <a:ext cx="2460625" cy="534987"/>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5570538" y="9323388"/>
            <a:ext cx="1812925" cy="534987"/>
          </a:xfrm>
          <a:prstGeom prst="rect">
            <a:avLst/>
          </a:prstGeom>
        </p:spPr>
        <p:txBody>
          <a:bodyPr vert="horz" wrap="square" lIns="91440" tIns="45720" rIns="91440" bIns="45720" numCol="1" anchor="t" anchorCtr="0" compatLnSpc="1">
            <a:prstTxWarp prst="textNoShape">
              <a:avLst/>
            </a:prstTxWarp>
          </a:bodyPr>
          <a:lstStyle>
            <a:lvl1pPr>
              <a:defRPr/>
            </a:lvl1pPr>
          </a:lstStyle>
          <a:p>
            <a:fld id="{A959331A-2233-4C98-8992-6B1AD917CD2B}" type="slidenum">
              <a:rPr lang="en-US"/>
              <a:pPr/>
              <a:t>‹#›</a:t>
            </a:fld>
            <a:endParaRPr lang="en-US"/>
          </a:p>
        </p:txBody>
      </p:sp>
    </p:spTree>
    <p:extLst>
      <p:ext uri="{BB962C8B-B14F-4D97-AF65-F5344CB8AC3E}">
        <p14:creationId xmlns:p14="http://schemas.microsoft.com/office/powerpoint/2010/main" val="3803819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3" cstate="print">
            <a:extLst>
              <a:ext uri="{28A0092B-C50C-407E-A947-70E740481C1C}">
                <a14:useLocalDpi xmlns:a14="http://schemas.microsoft.com/office/drawing/2010/main" val="0"/>
              </a:ext>
            </a:extLst>
          </a:blip>
          <a:srcRect l="1888" t="7494" r="1888"/>
          <a:stretch>
            <a:fillRect/>
          </a:stretch>
        </p:blipFill>
        <p:spPr bwMode="auto">
          <a:xfrm>
            <a:off x="0" y="0"/>
            <a:ext cx="77724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76800" y="4343400"/>
            <a:ext cx="2895600" cy="5715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4438" y="412750"/>
            <a:ext cx="1020762"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oup 11"/>
          <p:cNvGrpSpPr>
            <a:grpSpLocks/>
          </p:cNvGrpSpPr>
          <p:nvPr/>
        </p:nvGrpSpPr>
        <p:grpSpPr bwMode="auto">
          <a:xfrm>
            <a:off x="228600" y="4800600"/>
            <a:ext cx="7391400" cy="1208088"/>
            <a:chOff x="228600" y="5029200"/>
            <a:chExt cx="7391400" cy="1208023"/>
          </a:xfrm>
        </p:grpSpPr>
        <p:sp>
          <p:nvSpPr>
            <p:cNvPr id="13" name="TextBox 9"/>
            <p:cNvSpPr txBox="1">
              <a:spLocks noChangeArrowheads="1"/>
            </p:cNvSpPr>
            <p:nvPr/>
          </p:nvSpPr>
          <p:spPr bwMode="auto">
            <a:xfrm>
              <a:off x="228600" y="5029200"/>
              <a:ext cx="4114800" cy="4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dirty="0" smtClean="0">
                  <a:solidFill>
                    <a:srgbClr val="0093D0"/>
                  </a:solidFill>
                  <a:latin typeface="Aaux Next Regular" pitchFamily="2" charset="0"/>
                  <a:cs typeface="Arial" charset="0"/>
                </a:rPr>
                <a:t>Building Amenities</a:t>
              </a:r>
            </a:p>
            <a:p>
              <a:pPr>
                <a:lnSpc>
                  <a:spcPct val="150000"/>
                </a:lnSpc>
                <a:defRPr/>
              </a:pPr>
              <a:endParaRPr lang="en-US" sz="500" dirty="0" smtClean="0">
                <a:solidFill>
                  <a:srgbClr val="0093D0"/>
                </a:solidFill>
                <a:latin typeface="Aaux Next Regular" pitchFamily="2" charset="0"/>
                <a:cs typeface="Arial" charset="0"/>
              </a:endParaRPr>
            </a:p>
          </p:txBody>
        </p:sp>
        <p:sp>
          <p:nvSpPr>
            <p:cNvPr id="14" name="TextBox 10"/>
            <p:cNvSpPr txBox="1">
              <a:spLocks noChangeArrowheads="1"/>
            </p:cNvSpPr>
            <p:nvPr/>
          </p:nvSpPr>
          <p:spPr bwMode="auto">
            <a:xfrm>
              <a:off x="5126038" y="5029200"/>
              <a:ext cx="2493962" cy="120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dirty="0" smtClean="0">
                  <a:solidFill>
                    <a:srgbClr val="0093D0"/>
                  </a:solidFill>
                  <a:latin typeface="Aaux Next Regular" pitchFamily="2" charset="0"/>
                  <a:cs typeface="Arial" charset="0"/>
                </a:rPr>
                <a:t>Contact Us</a:t>
              </a:r>
            </a:p>
            <a:p>
              <a:pPr>
                <a:defRPr/>
              </a:pPr>
              <a:endParaRPr lang="en-US" sz="1200" dirty="0" smtClean="0">
                <a:latin typeface="Aaux Next Regular" pitchFamily="2" charset="0"/>
                <a:cs typeface="Arial" charset="0"/>
              </a:endParaRPr>
            </a:p>
            <a:p>
              <a:pPr>
                <a:lnSpc>
                  <a:spcPct val="150000"/>
                </a:lnSpc>
                <a:defRPr/>
              </a:pPr>
              <a:endParaRPr lang="en-US" sz="1100" dirty="0" smtClean="0">
                <a:solidFill>
                  <a:srgbClr val="0093D0"/>
                </a:solidFill>
                <a:latin typeface="Aaux Next Regular" pitchFamily="2" charset="0"/>
                <a:cs typeface="Arial" charset="0"/>
              </a:endParaRPr>
            </a:p>
            <a:p>
              <a:pPr>
                <a:defRPr/>
              </a:pPr>
              <a:endParaRPr lang="en-US" sz="1200" dirty="0" smtClean="0">
                <a:solidFill>
                  <a:srgbClr val="0093D0"/>
                </a:solidFill>
                <a:latin typeface="Aaux Next Regular" pitchFamily="2" charset="0"/>
                <a:cs typeface="Arial" charset="0"/>
              </a:endParaRPr>
            </a:p>
            <a:p>
              <a:pPr>
                <a:defRPr/>
              </a:pPr>
              <a:endParaRPr lang="en-US" sz="1400" dirty="0" smtClean="0">
                <a:solidFill>
                  <a:srgbClr val="0093D0"/>
                </a:solidFill>
                <a:latin typeface="Aaux Next Regular" pitchFamily="2" charset="0"/>
                <a:cs typeface="Arial" charset="0"/>
              </a:endParaRPr>
            </a:p>
          </p:txBody>
        </p:sp>
      </p:grpSp>
      <p:cxnSp>
        <p:nvCxnSpPr>
          <p:cNvPr id="15" name="Straight Connector 14"/>
          <p:cNvCxnSpPr/>
          <p:nvPr/>
        </p:nvCxnSpPr>
        <p:spPr>
          <a:xfrm>
            <a:off x="304800" y="5105400"/>
            <a:ext cx="3810000" cy="0"/>
          </a:xfrm>
          <a:prstGeom prst="line">
            <a:avLst/>
          </a:prstGeom>
          <a:ln>
            <a:solidFill>
              <a:srgbClr val="0093D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81600" y="5105400"/>
            <a:ext cx="1905000" cy="0"/>
          </a:xfrm>
          <a:prstGeom prst="line">
            <a:avLst/>
          </a:prstGeom>
          <a:ln>
            <a:solidFill>
              <a:srgbClr val="0093D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1219200"/>
            <a:ext cx="4953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26038" y="8839200"/>
            <a:ext cx="2417762" cy="738188"/>
          </a:xfrm>
          <a:prstGeom prst="rect">
            <a:avLst/>
          </a:prstGeom>
          <a:noFill/>
        </p:spPr>
        <p:txBody>
          <a:bodyPr>
            <a:spAutoFit/>
          </a:bodyPr>
          <a:lstStyle/>
          <a:p>
            <a:pPr>
              <a:defRPr/>
            </a:pPr>
            <a:r>
              <a:rPr lang="en-US" sz="1050" dirty="0">
                <a:solidFill>
                  <a:srgbClr val="4B4B4B"/>
                </a:solidFill>
                <a:latin typeface="Aaux Next Bold" pitchFamily="2" charset="0"/>
                <a:cs typeface="Arial" charset="0"/>
              </a:rPr>
              <a:t>COLLIERS INTERNATIONAL</a:t>
            </a:r>
          </a:p>
          <a:p>
            <a:pPr>
              <a:defRPr/>
            </a:pPr>
            <a:r>
              <a:rPr lang="en-US" sz="1050" dirty="0">
                <a:solidFill>
                  <a:srgbClr val="4B4B4B"/>
                </a:solidFill>
                <a:latin typeface="Aaux Next Bold" pitchFamily="2" charset="0"/>
                <a:cs typeface="Arial" charset="0"/>
              </a:rPr>
              <a:t>2 Corporate Drive, Suite 300</a:t>
            </a:r>
          </a:p>
          <a:p>
            <a:pPr>
              <a:defRPr/>
            </a:pPr>
            <a:r>
              <a:rPr lang="en-US" sz="1050" dirty="0">
                <a:solidFill>
                  <a:srgbClr val="4B4B4B"/>
                </a:solidFill>
                <a:latin typeface="Aaux Next Bold" pitchFamily="2" charset="0"/>
                <a:cs typeface="Arial" charset="0"/>
              </a:rPr>
              <a:t>Southfield, MI 48076</a:t>
            </a:r>
          </a:p>
          <a:p>
            <a:pPr>
              <a:defRPr/>
            </a:pPr>
            <a:r>
              <a:rPr lang="en-US" sz="1050" dirty="0">
                <a:solidFill>
                  <a:srgbClr val="0093D0"/>
                </a:solidFill>
                <a:latin typeface="Aaux Next Bold" pitchFamily="2" charset="0"/>
                <a:cs typeface="Arial" charset="0"/>
              </a:rPr>
              <a:t>www.colliers.com</a:t>
            </a:r>
          </a:p>
        </p:txBody>
      </p:sp>
      <p:sp>
        <p:nvSpPr>
          <p:cNvPr id="1034" name="TextBox 19"/>
          <p:cNvSpPr txBox="1">
            <a:spLocks noChangeArrowheads="1"/>
          </p:cNvSpPr>
          <p:nvPr/>
        </p:nvSpPr>
        <p:spPr bwMode="auto">
          <a:xfrm>
            <a:off x="228600" y="9144000"/>
            <a:ext cx="4267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1000" baseline="30000" smtClean="0">
                <a:solidFill>
                  <a:srgbClr val="4B4B4B"/>
                </a:solidFill>
              </a:rPr>
              <a:t>Colliers International has prepared this document/email for advertising or general information only.  Information contained herein has been obtained from the owners or from other sources deemed reliable.  We have no reason to doubt its accuracy but regret we cannot guarantee it.  All properties subject to change or withdrawal without notice.  </a:t>
            </a:r>
          </a:p>
          <a:p>
            <a:pPr eaLnBrk="1" hangingPunct="1">
              <a:defRPr/>
            </a:pPr>
            <a:endParaRPr lang="en-US" smtClean="0"/>
          </a:p>
        </p:txBody>
      </p:sp>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p:cNvPicPr>
          <p:nvPr/>
        </p:nvPicPr>
        <p:blipFill rotWithShape="1">
          <a:blip r:embed="rId3">
            <a:extLst>
              <a:ext uri="{28A0092B-C50C-407E-A947-70E740481C1C}">
                <a14:useLocalDpi xmlns:a14="http://schemas.microsoft.com/office/drawing/2010/main" val="0"/>
              </a:ext>
            </a:extLst>
          </a:blip>
          <a:srcRect t="3454" b="2631"/>
          <a:stretch/>
        </p:blipFill>
        <p:spPr bwMode="auto">
          <a:xfrm>
            <a:off x="4876800" y="1852613"/>
            <a:ext cx="28956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01" t="5432" r="801" b="10735"/>
          <a:stretch/>
        </p:blipFill>
        <p:spPr bwMode="auto">
          <a:xfrm>
            <a:off x="-39390" y="1852613"/>
            <a:ext cx="491619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381000" y="400050"/>
            <a:ext cx="548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dirty="0">
                <a:solidFill>
                  <a:schemeClr val="bg1"/>
                </a:solidFill>
                <a:latin typeface="Aaux Next Bold" panose="02000506000000020004" pitchFamily="50" charset="0"/>
              </a:rPr>
              <a:t>FOR </a:t>
            </a:r>
            <a:r>
              <a:rPr lang="en-US" sz="1400" dirty="0" smtClean="0">
                <a:solidFill>
                  <a:schemeClr val="bg1"/>
                </a:solidFill>
                <a:latin typeface="Aaux Next Bold" panose="02000506000000020004" pitchFamily="50" charset="0"/>
              </a:rPr>
              <a:t>LEASE &gt;</a:t>
            </a:r>
          </a:p>
          <a:p>
            <a:pPr eaLnBrk="1" hangingPunct="1"/>
            <a:endParaRPr lang="en-US" sz="700" dirty="0">
              <a:solidFill>
                <a:schemeClr val="bg1"/>
              </a:solidFill>
              <a:latin typeface="Aaux Next Regular" panose="02000506000000020003" pitchFamily="50" charset="0"/>
            </a:endParaRPr>
          </a:p>
          <a:p>
            <a:pPr eaLnBrk="1" hangingPunct="1"/>
            <a:r>
              <a:rPr lang="en-US" sz="3200" dirty="0" smtClean="0">
                <a:solidFill>
                  <a:schemeClr val="bg1"/>
                </a:solidFill>
                <a:latin typeface="Aaux Next Regular" panose="02000506000000020003" pitchFamily="50" charset="0"/>
              </a:rPr>
              <a:t>Office Space Available </a:t>
            </a:r>
            <a:endParaRPr lang="en-US" sz="3200" dirty="0">
              <a:solidFill>
                <a:schemeClr val="bg1"/>
              </a:solidFill>
              <a:latin typeface="Aaux Next Regular" panose="02000506000000020003" pitchFamily="50" charset="0"/>
            </a:endParaRPr>
          </a:p>
          <a:p>
            <a:pPr eaLnBrk="1" hangingPunct="1"/>
            <a:endParaRPr lang="en-US" sz="500" dirty="0">
              <a:solidFill>
                <a:schemeClr val="bg1"/>
              </a:solidFill>
              <a:latin typeface="Aaux Next Regular" panose="02000506000000020003" pitchFamily="50" charset="0"/>
            </a:endParaRPr>
          </a:p>
          <a:p>
            <a:pPr eaLnBrk="1" hangingPunct="1"/>
            <a:r>
              <a:rPr lang="en-US" sz="1400" dirty="0" smtClean="0">
                <a:solidFill>
                  <a:schemeClr val="bg1"/>
                </a:solidFill>
                <a:latin typeface="Aaux Next Regular" panose="02000506000000020003" pitchFamily="50" charset="0"/>
              </a:rPr>
              <a:t>19853 WEST OUTER DRIVE, DEARBORN, </a:t>
            </a:r>
            <a:r>
              <a:rPr lang="en-US" sz="1400" dirty="0">
                <a:solidFill>
                  <a:schemeClr val="bg1"/>
                </a:solidFill>
                <a:latin typeface="Aaux Next Regular" panose="02000506000000020003" pitchFamily="50" charset="0"/>
              </a:rPr>
              <a:t>MICHIGAN</a:t>
            </a:r>
          </a:p>
        </p:txBody>
      </p:sp>
      <p:sp>
        <p:nvSpPr>
          <p:cNvPr id="5" name="TextBox 4"/>
          <p:cNvSpPr txBox="1"/>
          <p:nvPr/>
        </p:nvSpPr>
        <p:spPr>
          <a:xfrm>
            <a:off x="5126038" y="8839200"/>
            <a:ext cx="2417762" cy="738188"/>
          </a:xfrm>
          <a:prstGeom prst="rect">
            <a:avLst/>
          </a:prstGeom>
          <a:noFill/>
        </p:spPr>
        <p:txBody>
          <a:bodyPr>
            <a:spAutoFit/>
          </a:bodyPr>
          <a:lstStyle/>
          <a:p>
            <a:pPr>
              <a:defRPr/>
            </a:pPr>
            <a:r>
              <a:rPr lang="en-US" sz="1050" dirty="0">
                <a:solidFill>
                  <a:srgbClr val="4B4B4B"/>
                </a:solidFill>
                <a:latin typeface="Aaux Next Bold" pitchFamily="2" charset="0"/>
                <a:cs typeface="Arial" charset="0"/>
              </a:rPr>
              <a:t>COLLIERS INTERNATIONAL</a:t>
            </a:r>
          </a:p>
          <a:p>
            <a:pPr>
              <a:defRPr/>
            </a:pPr>
            <a:r>
              <a:rPr lang="en-US" sz="1050" dirty="0">
                <a:solidFill>
                  <a:srgbClr val="4B4B4B"/>
                </a:solidFill>
                <a:latin typeface="Aaux Next Bold" pitchFamily="2" charset="0"/>
                <a:cs typeface="Arial" charset="0"/>
              </a:rPr>
              <a:t>2 Corporate Drive, Suite 300</a:t>
            </a:r>
          </a:p>
          <a:p>
            <a:pPr>
              <a:defRPr/>
            </a:pPr>
            <a:r>
              <a:rPr lang="en-US" sz="1050" dirty="0">
                <a:solidFill>
                  <a:srgbClr val="4B4B4B"/>
                </a:solidFill>
                <a:latin typeface="Aaux Next Bold" pitchFamily="2" charset="0"/>
                <a:cs typeface="Arial" charset="0"/>
              </a:rPr>
              <a:t>Southfield, MI 48076</a:t>
            </a:r>
          </a:p>
          <a:p>
            <a:pPr>
              <a:defRPr/>
            </a:pPr>
            <a:r>
              <a:rPr lang="en-US" sz="1050" dirty="0">
                <a:solidFill>
                  <a:srgbClr val="0093D0"/>
                </a:solidFill>
                <a:latin typeface="Aaux Next Bold" pitchFamily="2" charset="0"/>
                <a:cs typeface="Arial" charset="0"/>
              </a:rPr>
              <a:t>www.colliers.com</a:t>
            </a:r>
          </a:p>
        </p:txBody>
      </p:sp>
      <p:sp>
        <p:nvSpPr>
          <p:cNvPr id="3079" name="TextBox 5"/>
          <p:cNvSpPr txBox="1">
            <a:spLocks noChangeArrowheads="1"/>
          </p:cNvSpPr>
          <p:nvPr/>
        </p:nvSpPr>
        <p:spPr bwMode="auto">
          <a:xfrm>
            <a:off x="228600" y="9144000"/>
            <a:ext cx="4267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baseline="30000">
                <a:solidFill>
                  <a:srgbClr val="4B4B4B"/>
                </a:solidFill>
              </a:rPr>
              <a:t>Colliers International has prepared this document/email for advertising or general information only.  Information contained herein has been obtained from the owners or from other sources deemed reliable.  We have no reason to doubt its accuracy but regret we cannot guarantee it.  All properties subject to change or withdrawal without notice.  </a:t>
            </a:r>
          </a:p>
          <a:p>
            <a:pPr eaLnBrk="1" hangingPunct="1"/>
            <a:endParaRPr lang="en-US"/>
          </a:p>
        </p:txBody>
      </p:sp>
      <p:sp>
        <p:nvSpPr>
          <p:cNvPr id="10" name="TextBox 10"/>
          <p:cNvSpPr txBox="1">
            <a:spLocks noChangeArrowheads="1"/>
          </p:cNvSpPr>
          <p:nvPr/>
        </p:nvSpPr>
        <p:spPr bwMode="auto">
          <a:xfrm>
            <a:off x="5144573" y="4648200"/>
            <a:ext cx="2493963"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1200" dirty="0">
              <a:latin typeface="Aaux Next Regular" pitchFamily="2" charset="0"/>
            </a:endParaRPr>
          </a:p>
          <a:p>
            <a:pPr eaLnBrk="1" hangingPunct="1">
              <a:lnSpc>
                <a:spcPct val="150000"/>
              </a:lnSpc>
            </a:pPr>
            <a:endParaRPr lang="en-US" sz="1100" dirty="0">
              <a:solidFill>
                <a:srgbClr val="4B4B4B"/>
              </a:solidFill>
              <a:latin typeface="Aaux Next Regular" pitchFamily="2" charset="0"/>
            </a:endParaRPr>
          </a:p>
          <a:p>
            <a:pPr eaLnBrk="1" hangingPunct="1">
              <a:lnSpc>
                <a:spcPct val="150000"/>
              </a:lnSpc>
            </a:pPr>
            <a:r>
              <a:rPr lang="en-US" sz="1100" dirty="0" smtClean="0">
                <a:solidFill>
                  <a:srgbClr val="4B4B4B"/>
                </a:solidFill>
                <a:latin typeface="Aaux Next Regular" pitchFamily="2" charset="0"/>
              </a:rPr>
              <a:t>ROBERT BADGERO</a:t>
            </a:r>
            <a:endParaRPr lang="en-US" sz="1100" dirty="0">
              <a:solidFill>
                <a:srgbClr val="4B4B4B"/>
              </a:solidFill>
              <a:latin typeface="Aaux Next Regular" pitchFamily="2" charset="0"/>
            </a:endParaRPr>
          </a:p>
          <a:p>
            <a:pPr eaLnBrk="1" hangingPunct="1">
              <a:lnSpc>
                <a:spcPct val="150000"/>
              </a:lnSpc>
            </a:pPr>
            <a:r>
              <a:rPr lang="en-US" sz="1100" dirty="0">
                <a:solidFill>
                  <a:srgbClr val="4B4B4B"/>
                </a:solidFill>
                <a:latin typeface="Aaux Next Regular" pitchFamily="2" charset="0"/>
              </a:rPr>
              <a:t>248 540 1000 | </a:t>
            </a:r>
            <a:r>
              <a:rPr lang="en-US" sz="1100" dirty="0" smtClean="0">
                <a:solidFill>
                  <a:srgbClr val="4B4B4B"/>
                </a:solidFill>
                <a:latin typeface="Aaux Next Regular" pitchFamily="2" charset="0"/>
              </a:rPr>
              <a:t>EXT. 1810</a:t>
            </a:r>
            <a:endParaRPr lang="en-US" sz="1100" dirty="0">
              <a:solidFill>
                <a:srgbClr val="4B4B4B"/>
              </a:solidFill>
              <a:latin typeface="Aaux Next Regular" pitchFamily="2" charset="0"/>
            </a:endParaRPr>
          </a:p>
          <a:p>
            <a:pPr eaLnBrk="1" hangingPunct="1">
              <a:lnSpc>
                <a:spcPct val="150000"/>
              </a:lnSpc>
            </a:pPr>
            <a:r>
              <a:rPr lang="en-US" sz="1100" dirty="0">
                <a:solidFill>
                  <a:srgbClr val="4B4B4B"/>
                </a:solidFill>
                <a:latin typeface="Aaux Next Regular" pitchFamily="2" charset="0"/>
              </a:rPr>
              <a:t>SOUTHFIELD, MI</a:t>
            </a:r>
          </a:p>
          <a:p>
            <a:pPr eaLnBrk="1" hangingPunct="1">
              <a:lnSpc>
                <a:spcPct val="150000"/>
              </a:lnSpc>
            </a:pPr>
            <a:r>
              <a:rPr lang="en-US" sz="1100" dirty="0">
                <a:solidFill>
                  <a:srgbClr val="0093D0"/>
                </a:solidFill>
                <a:latin typeface="Aaux Next Regular" pitchFamily="2" charset="0"/>
              </a:rPr>
              <a:t>r</a:t>
            </a:r>
            <a:r>
              <a:rPr lang="en-US" sz="1100" dirty="0" smtClean="0">
                <a:solidFill>
                  <a:srgbClr val="0093D0"/>
                </a:solidFill>
                <a:latin typeface="Aaux Next Regular" pitchFamily="2" charset="0"/>
              </a:rPr>
              <a:t>obert.badgero@colliers.com</a:t>
            </a:r>
            <a:endParaRPr lang="en-US" sz="1100" dirty="0">
              <a:solidFill>
                <a:srgbClr val="0093D0"/>
              </a:solidFill>
              <a:latin typeface="Aaux Next Regular" pitchFamily="2" charset="0"/>
            </a:endParaRPr>
          </a:p>
          <a:p>
            <a:pPr eaLnBrk="1" hangingPunct="1">
              <a:lnSpc>
                <a:spcPct val="150000"/>
              </a:lnSpc>
            </a:pPr>
            <a:endParaRPr lang="en-US" sz="1100" dirty="0">
              <a:solidFill>
                <a:srgbClr val="0093D0"/>
              </a:solidFill>
              <a:latin typeface="Aaux Next Regular" pitchFamily="2" charset="0"/>
            </a:endParaRPr>
          </a:p>
          <a:p>
            <a:pPr eaLnBrk="1" hangingPunct="1">
              <a:lnSpc>
                <a:spcPct val="150000"/>
              </a:lnSpc>
            </a:pPr>
            <a:r>
              <a:rPr lang="en-US" sz="1100" dirty="0" smtClean="0">
                <a:solidFill>
                  <a:srgbClr val="4B4B4B"/>
                </a:solidFill>
                <a:latin typeface="Aaux Next Regular" pitchFamily="2" charset="0"/>
              </a:rPr>
              <a:t>STEVEN BADGERO</a:t>
            </a:r>
            <a:endParaRPr lang="en-US" sz="1100" dirty="0">
              <a:solidFill>
                <a:srgbClr val="4B4B4B"/>
              </a:solidFill>
              <a:latin typeface="Aaux Next Regular" pitchFamily="2" charset="0"/>
            </a:endParaRPr>
          </a:p>
          <a:p>
            <a:pPr eaLnBrk="1" hangingPunct="1">
              <a:lnSpc>
                <a:spcPct val="150000"/>
              </a:lnSpc>
            </a:pPr>
            <a:r>
              <a:rPr lang="en-US" sz="1100" dirty="0">
                <a:solidFill>
                  <a:srgbClr val="4B4B4B"/>
                </a:solidFill>
                <a:latin typeface="Aaux Next Regular" pitchFamily="2" charset="0"/>
              </a:rPr>
              <a:t>248 540 1000 | </a:t>
            </a:r>
            <a:r>
              <a:rPr lang="en-US" sz="1100" dirty="0" smtClean="0">
                <a:solidFill>
                  <a:srgbClr val="4B4B4B"/>
                </a:solidFill>
                <a:latin typeface="Aaux Next Regular" pitchFamily="2" charset="0"/>
              </a:rPr>
              <a:t>EXT. 1812</a:t>
            </a:r>
            <a:endParaRPr lang="en-US" sz="1100" dirty="0">
              <a:solidFill>
                <a:srgbClr val="4B4B4B"/>
              </a:solidFill>
              <a:latin typeface="Aaux Next Regular" pitchFamily="2" charset="0"/>
            </a:endParaRPr>
          </a:p>
          <a:p>
            <a:pPr eaLnBrk="1" hangingPunct="1">
              <a:lnSpc>
                <a:spcPct val="150000"/>
              </a:lnSpc>
            </a:pPr>
            <a:r>
              <a:rPr lang="en-US" sz="1100" dirty="0">
                <a:solidFill>
                  <a:srgbClr val="4B4B4B"/>
                </a:solidFill>
                <a:latin typeface="Aaux Next Regular" pitchFamily="2" charset="0"/>
              </a:rPr>
              <a:t>SOUTHFIELD, MI</a:t>
            </a:r>
          </a:p>
          <a:p>
            <a:pPr eaLnBrk="1" hangingPunct="1">
              <a:lnSpc>
                <a:spcPct val="150000"/>
              </a:lnSpc>
            </a:pPr>
            <a:r>
              <a:rPr lang="en-US" sz="1100" dirty="0">
                <a:solidFill>
                  <a:srgbClr val="0093D0"/>
                </a:solidFill>
                <a:latin typeface="Aaux Next Regular" pitchFamily="2" charset="0"/>
              </a:rPr>
              <a:t>s</a:t>
            </a:r>
            <a:r>
              <a:rPr lang="en-US" sz="1100" dirty="0" smtClean="0">
                <a:solidFill>
                  <a:srgbClr val="0093D0"/>
                </a:solidFill>
                <a:latin typeface="Aaux Next Regular" pitchFamily="2" charset="0"/>
              </a:rPr>
              <a:t>teven.badgero@colliers.com</a:t>
            </a:r>
          </a:p>
          <a:p>
            <a:pPr eaLnBrk="1" hangingPunct="1">
              <a:lnSpc>
                <a:spcPct val="150000"/>
              </a:lnSpc>
            </a:pPr>
            <a:endParaRPr lang="en-US" sz="1100" dirty="0">
              <a:solidFill>
                <a:srgbClr val="0093D0"/>
              </a:solidFill>
              <a:latin typeface="Aaux Next Regular" pitchFamily="2" charset="0"/>
            </a:endParaRPr>
          </a:p>
          <a:p>
            <a:pPr eaLnBrk="1" hangingPunct="1">
              <a:lnSpc>
                <a:spcPct val="150000"/>
              </a:lnSpc>
            </a:pPr>
            <a:endParaRPr lang="en-US" sz="1100" dirty="0">
              <a:solidFill>
                <a:srgbClr val="0093D0"/>
              </a:solidFill>
              <a:latin typeface="Aaux Next Regular" pitchFamily="2" charset="0"/>
            </a:endParaRPr>
          </a:p>
          <a:p>
            <a:pPr eaLnBrk="1" hangingPunct="1"/>
            <a:endParaRPr lang="en-US" sz="1200" dirty="0">
              <a:solidFill>
                <a:srgbClr val="0093D0"/>
              </a:solidFill>
              <a:latin typeface="Aaux Next Regular" pitchFamily="2" charset="0"/>
            </a:endParaRPr>
          </a:p>
          <a:p>
            <a:pPr eaLnBrk="1" hangingPunct="1"/>
            <a:endParaRPr lang="en-US" sz="1400" dirty="0">
              <a:solidFill>
                <a:srgbClr val="0093D0"/>
              </a:solidFill>
              <a:latin typeface="Aaux Next Regular" pitchFamily="2" charset="0"/>
            </a:endParaRPr>
          </a:p>
        </p:txBody>
      </p:sp>
      <p:sp>
        <p:nvSpPr>
          <p:cNvPr id="9" name="TextBox 9"/>
          <p:cNvSpPr txBox="1">
            <a:spLocks noChangeArrowheads="1"/>
          </p:cNvSpPr>
          <p:nvPr/>
        </p:nvSpPr>
        <p:spPr bwMode="auto">
          <a:xfrm>
            <a:off x="223580" y="4824413"/>
            <a:ext cx="4500819"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lnSpc>
                <a:spcPct val="150000"/>
              </a:lnSpc>
            </a:pPr>
            <a:endParaRPr lang="en-US" sz="1600" dirty="0">
              <a:solidFill>
                <a:srgbClr val="0093D0"/>
              </a:solidFill>
              <a:latin typeface="Aaux Next Regular" panose="02000506000000020003" pitchFamily="50" charset="0"/>
            </a:endParaRPr>
          </a:p>
          <a:p>
            <a:pPr eaLnBrk="1" hangingPunct="1">
              <a:lnSpc>
                <a:spcPct val="200000"/>
              </a:lnSpc>
            </a:pPr>
            <a:r>
              <a:rPr lang="en-US" sz="1600" dirty="0" smtClean="0">
                <a:solidFill>
                  <a:srgbClr val="0093D0"/>
                </a:solidFill>
                <a:latin typeface="Aaux Next Regular" panose="02000506000000020003" pitchFamily="50" charset="0"/>
              </a:rPr>
              <a:t>&gt;</a:t>
            </a:r>
            <a:r>
              <a:rPr lang="en-US" sz="1600" dirty="0" smtClean="0">
                <a:solidFill>
                  <a:srgbClr val="4B4B4B"/>
                </a:solidFill>
                <a:latin typeface="Aaux Next Regular" panose="02000506000000020003" pitchFamily="50" charset="0"/>
              </a:rPr>
              <a:t> 5,800 Available Square Feet </a:t>
            </a:r>
          </a:p>
          <a:p>
            <a:pPr marL="111125" indent="-111125" eaLnBrk="1" hangingPunct="1">
              <a:lnSpc>
                <a:spcPct val="200000"/>
              </a:lnSpc>
            </a:pPr>
            <a:r>
              <a:rPr lang="en-US" sz="1600" dirty="0" smtClean="0">
                <a:solidFill>
                  <a:srgbClr val="0093D0"/>
                </a:solidFill>
                <a:latin typeface="Aaux Next Regular" panose="02000506000000020003" pitchFamily="50" charset="0"/>
              </a:rPr>
              <a:t>&gt; </a:t>
            </a:r>
            <a:r>
              <a:rPr lang="en-US" sz="1600" dirty="0" smtClean="0">
                <a:solidFill>
                  <a:srgbClr val="4B4B4B"/>
                </a:solidFill>
                <a:latin typeface="Aaux Next Regular" panose="02000506000000020003" pitchFamily="50" charset="0"/>
              </a:rPr>
              <a:t>Close to Downtown Dearborn </a:t>
            </a:r>
          </a:p>
          <a:p>
            <a:pPr marL="111125" indent="-111125" eaLnBrk="1" hangingPunct="1">
              <a:lnSpc>
                <a:spcPct val="200000"/>
              </a:lnSpc>
            </a:pPr>
            <a:r>
              <a:rPr lang="en-US" sz="1600" dirty="0" smtClean="0">
                <a:solidFill>
                  <a:srgbClr val="0093D0"/>
                </a:solidFill>
                <a:latin typeface="Aaux Next Regular" panose="02000506000000020003" pitchFamily="50" charset="0"/>
              </a:rPr>
              <a:t>&gt; </a:t>
            </a:r>
            <a:r>
              <a:rPr lang="en-US" sz="1600" dirty="0" smtClean="0">
                <a:solidFill>
                  <a:srgbClr val="4B4B4B"/>
                </a:solidFill>
                <a:latin typeface="Aaux Next Regular" panose="02000506000000020003" pitchFamily="50" charset="0"/>
              </a:rPr>
              <a:t>Ample Parking with Covered Parking Available</a:t>
            </a:r>
          </a:p>
          <a:p>
            <a:pPr marL="111125" indent="-111125" eaLnBrk="1" hangingPunct="1">
              <a:lnSpc>
                <a:spcPct val="200000"/>
              </a:lnSpc>
            </a:pPr>
            <a:r>
              <a:rPr lang="en-US" sz="1600" dirty="0" smtClean="0">
                <a:solidFill>
                  <a:srgbClr val="0093D0"/>
                </a:solidFill>
                <a:latin typeface="Aaux Next Regular" panose="02000506000000020003" pitchFamily="50" charset="0"/>
              </a:rPr>
              <a:t>&gt; </a:t>
            </a:r>
            <a:r>
              <a:rPr lang="en-US" sz="1600" dirty="0">
                <a:solidFill>
                  <a:srgbClr val="4B4B4B"/>
                </a:solidFill>
                <a:latin typeface="Aaux Next Regular" panose="02000506000000020003" pitchFamily="50" charset="0"/>
              </a:rPr>
              <a:t>Signage Available </a:t>
            </a:r>
          </a:p>
          <a:p>
            <a:pPr marL="171450" indent="-171450" eaLnBrk="1" hangingPunct="1">
              <a:lnSpc>
                <a:spcPct val="150000"/>
              </a:lnSpc>
              <a:buFont typeface="Wingdings" panose="05000000000000000000" pitchFamily="2" charset="2"/>
              <a:buChar char="Ø"/>
            </a:pPr>
            <a:endParaRPr lang="en-US" sz="1200" dirty="0">
              <a:solidFill>
                <a:srgbClr val="4B4B4B"/>
              </a:solidFill>
              <a:latin typeface="Aaux Next Regular" panose="02000506000000020003" pitchFamily="50" charset="0"/>
            </a:endParaRPr>
          </a:p>
        </p:txBody>
      </p:sp>
      <p:sp>
        <p:nvSpPr>
          <p:cNvPr id="2" name="Oval 1"/>
          <p:cNvSpPr/>
          <p:nvPr/>
        </p:nvSpPr>
        <p:spPr>
          <a:xfrm>
            <a:off x="6781800" y="2514600"/>
            <a:ext cx="274320" cy="274320"/>
          </a:xfrm>
          <a:prstGeom prst="ellipse">
            <a:avLst/>
          </a:prstGeom>
          <a:solidFill>
            <a:srgbClr val="C00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400050"/>
            <a:ext cx="548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dirty="0">
                <a:solidFill>
                  <a:schemeClr val="bg1"/>
                </a:solidFill>
                <a:latin typeface="Aaux Next Bold" panose="02000506000000020004" pitchFamily="50" charset="0"/>
              </a:rPr>
              <a:t>FOR </a:t>
            </a:r>
            <a:r>
              <a:rPr lang="en-US" sz="1400" dirty="0" smtClean="0">
                <a:solidFill>
                  <a:schemeClr val="bg1"/>
                </a:solidFill>
                <a:latin typeface="Aaux Next Bold" panose="02000506000000020004" pitchFamily="50" charset="0"/>
              </a:rPr>
              <a:t>LEASE &gt;</a:t>
            </a:r>
          </a:p>
          <a:p>
            <a:pPr eaLnBrk="1" hangingPunct="1"/>
            <a:endParaRPr lang="en-US" sz="700" dirty="0">
              <a:solidFill>
                <a:schemeClr val="bg1"/>
              </a:solidFill>
              <a:latin typeface="Aaux Next Regular" panose="02000506000000020003" pitchFamily="50" charset="0"/>
            </a:endParaRPr>
          </a:p>
          <a:p>
            <a:pPr eaLnBrk="1" hangingPunct="1"/>
            <a:r>
              <a:rPr lang="en-US" sz="3200" dirty="0" smtClean="0">
                <a:solidFill>
                  <a:schemeClr val="bg1"/>
                </a:solidFill>
                <a:latin typeface="Aaux Next Regular" panose="02000506000000020003" pitchFamily="50" charset="0"/>
              </a:rPr>
              <a:t>Office Space Available </a:t>
            </a:r>
            <a:endParaRPr lang="en-US" sz="3200" dirty="0">
              <a:solidFill>
                <a:schemeClr val="bg1"/>
              </a:solidFill>
              <a:latin typeface="Aaux Next Regular" panose="02000506000000020003" pitchFamily="50" charset="0"/>
            </a:endParaRPr>
          </a:p>
          <a:p>
            <a:pPr eaLnBrk="1" hangingPunct="1"/>
            <a:endParaRPr lang="en-US" sz="500" dirty="0">
              <a:solidFill>
                <a:schemeClr val="bg1"/>
              </a:solidFill>
              <a:latin typeface="Aaux Next Regular" panose="02000506000000020003" pitchFamily="50" charset="0"/>
            </a:endParaRPr>
          </a:p>
          <a:p>
            <a:pPr eaLnBrk="1" hangingPunct="1"/>
            <a:r>
              <a:rPr lang="en-US" sz="1400" dirty="0" smtClean="0">
                <a:solidFill>
                  <a:schemeClr val="bg1"/>
                </a:solidFill>
                <a:latin typeface="Aaux Next Regular" panose="02000506000000020003" pitchFamily="50" charset="0"/>
              </a:rPr>
              <a:t>19853 WEST OUTER DRIVE, DEARBORN, </a:t>
            </a:r>
            <a:r>
              <a:rPr lang="en-US" sz="1400" dirty="0">
                <a:solidFill>
                  <a:schemeClr val="bg1"/>
                </a:solidFill>
                <a:latin typeface="Aaux Next Regular" panose="02000506000000020003" pitchFamily="50" charset="0"/>
              </a:rPr>
              <a:t>MICHIGAN</a:t>
            </a:r>
          </a:p>
        </p:txBody>
      </p:sp>
      <p:sp>
        <p:nvSpPr>
          <p:cNvPr id="3" name="TextBox 2"/>
          <p:cNvSpPr txBox="1"/>
          <p:nvPr/>
        </p:nvSpPr>
        <p:spPr>
          <a:xfrm>
            <a:off x="0" y="1981200"/>
            <a:ext cx="7772400" cy="6629400"/>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3396"/>
          <a:stretch/>
        </p:blipFill>
        <p:spPr>
          <a:xfrm>
            <a:off x="1026541" y="2667000"/>
            <a:ext cx="5719318" cy="5257800"/>
          </a:xfrm>
          <a:prstGeom prst="roundRect">
            <a:avLst>
              <a:gd name="adj" fmla="val 16667"/>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6572600"/>
      </p:ext>
    </p:extLst>
  </p:cSld>
  <p:clrMapOvr>
    <a:masterClrMapping/>
  </p:clrMapOvr>
</p:sld>
</file>

<file path=ppt/theme/theme1.xml><?xml version="1.0" encoding="utf-8"?>
<a:theme xmlns:a="http://schemas.openxmlformats.org/drawingml/2006/main" name="Office Fly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AEA"/>
        </a:solidFill>
        <a:ln>
          <a:noFill/>
        </a:ln>
      </a:spPr>
      <a:bodyPr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Page_Office Flyer Template</Template>
  <TotalTime>23</TotalTime>
  <Words>142</Words>
  <Application>Microsoft Office PowerPoint</Application>
  <PresentationFormat>Custom</PresentationFormat>
  <Paragraphs>34</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Aaux Next Bold</vt:lpstr>
      <vt:lpstr>Aaux Next Regular</vt:lpstr>
      <vt:lpstr>Arial</vt:lpstr>
      <vt:lpstr>Calibri</vt:lpstr>
      <vt:lpstr>Wingdings</vt:lpstr>
      <vt:lpstr>Office Flyer Template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Elisa</dc:creator>
  <cp:lastModifiedBy>Avery, Elisa</cp:lastModifiedBy>
  <cp:revision>12</cp:revision>
  <cp:lastPrinted>2012-10-04T14:48:45Z</cp:lastPrinted>
  <dcterms:created xsi:type="dcterms:W3CDTF">2014-08-13T15:14:41Z</dcterms:created>
  <dcterms:modified xsi:type="dcterms:W3CDTF">2015-04-14T12:32:52Z</dcterms:modified>
</cp:coreProperties>
</file>